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Dela Gothic One"/>
      <p:regular r:id="rId17"/>
    </p:embeddedFont>
    <p:embeddedFont>
      <p:font typeface="Dela Gothic One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svg"/><Relationship Id="rId10" Type="http://schemas.openxmlformats.org/officeDocument/2006/relationships/slideLayout" Target="../slideLayouts/slideLayout6.xml"/><Relationship Id="rId11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image" Target="../media/image-9-7.png"/><Relationship Id="rId8" Type="http://schemas.openxmlformats.org/officeDocument/2006/relationships/image" Target="../media/image-9-8.svg"/><Relationship Id="rId9" Type="http://schemas.openxmlformats.org/officeDocument/2006/relationships/slideLayout" Target="../slideLayouts/slideLayout10.xml"/><Relationship Id="rId10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89286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643199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 purchases to drive strategic business decisions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08390"/>
            <a:ext cx="970549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554367"/>
            <a:ext cx="4226838" cy="2376607"/>
          </a:xfrm>
          <a:prstGeom prst="roundRect">
            <a:avLst>
              <a:gd name="adj" fmla="val 6156"/>
            </a:avLst>
          </a:prstGeom>
          <a:solidFill>
            <a:srgbClr val="0A0A0A">
              <a:alpha val="95000"/>
            </a:srgbClr>
          </a:solidFill>
          <a:ln w="30480">
            <a:solidFill>
              <a:srgbClr val="8D242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27829" y="2554367"/>
            <a:ext cx="121920" cy="2376607"/>
          </a:xfrm>
          <a:prstGeom prst="roundRect">
            <a:avLst>
              <a:gd name="adj" fmla="val 74638"/>
            </a:avLst>
          </a:prstGeom>
          <a:solidFill>
            <a:srgbClr val="C91313"/>
          </a:solidFill>
          <a:ln/>
        </p:spPr>
      </p:sp>
      <p:sp>
        <p:nvSpPr>
          <p:cNvPr id="5" name="Text 3"/>
          <p:cNvSpPr/>
          <p:nvPr/>
        </p:nvSpPr>
        <p:spPr>
          <a:xfrm>
            <a:off x="1096804" y="2801422"/>
            <a:ext cx="347948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96804" y="3287554"/>
            <a:ext cx="364128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to convert high-frequency buyers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5201722" y="2554367"/>
            <a:ext cx="4226838" cy="2376607"/>
          </a:xfrm>
          <a:prstGeom prst="roundRect">
            <a:avLst>
              <a:gd name="adj" fmla="val 6156"/>
            </a:avLst>
          </a:prstGeom>
          <a:solidFill>
            <a:srgbClr val="0A0A0A">
              <a:alpha val="95000"/>
            </a:srgbClr>
          </a:solidFill>
          <a:ln w="30480">
            <a:solidFill>
              <a:srgbClr val="8D2424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71242" y="2554367"/>
            <a:ext cx="121920" cy="2376607"/>
          </a:xfrm>
          <a:prstGeom prst="roundRect">
            <a:avLst>
              <a:gd name="adj" fmla="val 74638"/>
            </a:avLst>
          </a:prstGeom>
          <a:solidFill>
            <a:srgbClr val="C91313"/>
          </a:solidFill>
          <a:ln/>
        </p:spPr>
      </p:sp>
      <p:sp>
        <p:nvSpPr>
          <p:cNvPr id="9" name="Text 7"/>
          <p:cNvSpPr/>
          <p:nvPr/>
        </p:nvSpPr>
        <p:spPr>
          <a:xfrm>
            <a:off x="5540216" y="2801422"/>
            <a:ext cx="302347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40216" y="3287554"/>
            <a:ext cx="364128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strengthen "Loyal" segment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9645134" y="2554367"/>
            <a:ext cx="4226957" cy="2376607"/>
          </a:xfrm>
          <a:prstGeom prst="roundRect">
            <a:avLst>
              <a:gd name="adj" fmla="val 6156"/>
            </a:avLst>
          </a:prstGeom>
          <a:solidFill>
            <a:srgbClr val="0A0A0A">
              <a:alpha val="95000"/>
            </a:srgbClr>
          </a:solidFill>
          <a:ln w="30480">
            <a:solidFill>
              <a:srgbClr val="8D2424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14654" y="2554367"/>
            <a:ext cx="121920" cy="2376607"/>
          </a:xfrm>
          <a:prstGeom prst="roundRect">
            <a:avLst>
              <a:gd name="adj" fmla="val 74638"/>
            </a:avLst>
          </a:prstGeom>
          <a:solidFill>
            <a:srgbClr val="C91313"/>
          </a:solidFill>
          <a:ln/>
        </p:spPr>
      </p:sp>
      <p:sp>
        <p:nvSpPr>
          <p:cNvPr id="13" name="Text 11"/>
          <p:cNvSpPr/>
          <p:nvPr/>
        </p:nvSpPr>
        <p:spPr>
          <a:xfrm>
            <a:off x="9983629" y="2801422"/>
            <a:ext cx="364140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3629" y="3643789"/>
            <a:ext cx="364140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Balance sales growth with margin control on discount-dependent products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58309" y="5147548"/>
            <a:ext cx="4226838" cy="1673662"/>
          </a:xfrm>
          <a:prstGeom prst="roundRect">
            <a:avLst>
              <a:gd name="adj" fmla="val 8742"/>
            </a:avLst>
          </a:prstGeom>
          <a:solidFill>
            <a:srgbClr val="0A0A0A">
              <a:alpha val="95000"/>
            </a:srgbClr>
          </a:solidFill>
          <a:ln w="30480">
            <a:solidFill>
              <a:srgbClr val="8D2424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27829" y="5147548"/>
            <a:ext cx="121920" cy="1673662"/>
          </a:xfrm>
          <a:prstGeom prst="roundRect">
            <a:avLst>
              <a:gd name="adj" fmla="val 74638"/>
            </a:avLst>
          </a:prstGeom>
          <a:solidFill>
            <a:srgbClr val="C91313"/>
          </a:solidFill>
          <a:ln/>
        </p:spPr>
      </p:sp>
      <p:sp>
        <p:nvSpPr>
          <p:cNvPr id="17" name="Text 15"/>
          <p:cNvSpPr/>
          <p:nvPr/>
        </p:nvSpPr>
        <p:spPr>
          <a:xfrm>
            <a:off x="1096804" y="5394603"/>
            <a:ext cx="335839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096804" y="5880735"/>
            <a:ext cx="364128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items in marketing campaigns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5201722" y="5147548"/>
            <a:ext cx="4226838" cy="1673662"/>
          </a:xfrm>
          <a:prstGeom prst="roundRect">
            <a:avLst>
              <a:gd name="adj" fmla="val 8742"/>
            </a:avLst>
          </a:prstGeom>
          <a:solidFill>
            <a:srgbClr val="0A0A0A">
              <a:alpha val="95000"/>
            </a:srgbClr>
          </a:solidFill>
          <a:ln w="30480">
            <a:solidFill>
              <a:srgbClr val="8D2424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171242" y="5147548"/>
            <a:ext cx="121920" cy="1673662"/>
          </a:xfrm>
          <a:prstGeom prst="roundRect">
            <a:avLst>
              <a:gd name="adj" fmla="val 74638"/>
            </a:avLst>
          </a:prstGeom>
          <a:solidFill>
            <a:srgbClr val="C91313"/>
          </a:solidFill>
          <a:ln/>
        </p:spPr>
      </p:sp>
      <p:sp>
        <p:nvSpPr>
          <p:cNvPr id="21" name="Text 19"/>
          <p:cNvSpPr/>
          <p:nvPr/>
        </p:nvSpPr>
        <p:spPr>
          <a:xfrm>
            <a:off x="5540216" y="5394603"/>
            <a:ext cx="336351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5540216" y="5880735"/>
            <a:ext cx="364128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young adults and express-shipping users for maximum ROI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274564"/>
            <a:ext cx="657463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Dataset at a Glance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2420422"/>
            <a:ext cx="236196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3,900</a:t>
            </a:r>
            <a:endParaRPr lang="en-US" sz="5600" dirty="0"/>
          </a:p>
        </p:txBody>
      </p:sp>
      <p:sp>
        <p:nvSpPr>
          <p:cNvPr id="5" name="Text 2"/>
          <p:cNvSpPr/>
          <p:nvPr/>
        </p:nvSpPr>
        <p:spPr>
          <a:xfrm>
            <a:off x="758309" y="3406021"/>
            <a:ext cx="2361962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8309" y="4248388"/>
            <a:ext cx="23619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Transactions analyzed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3391019" y="2420422"/>
            <a:ext cx="236196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18</a:t>
            </a:r>
            <a:endParaRPr lang="en-US" sz="5600" dirty="0"/>
          </a:p>
        </p:txBody>
      </p:sp>
      <p:sp>
        <p:nvSpPr>
          <p:cNvPr id="8" name="Text 5"/>
          <p:cNvSpPr/>
          <p:nvPr/>
        </p:nvSpPr>
        <p:spPr>
          <a:xfrm>
            <a:off x="3391019" y="3406021"/>
            <a:ext cx="23619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391019" y="3892153"/>
            <a:ext cx="23619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Features per customer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6023729" y="2420422"/>
            <a:ext cx="236196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$59.76</a:t>
            </a:r>
            <a:endParaRPr lang="en-US" sz="5600" dirty="0"/>
          </a:p>
        </p:txBody>
      </p:sp>
      <p:sp>
        <p:nvSpPr>
          <p:cNvPr id="11" name="Text 8"/>
          <p:cNvSpPr/>
          <p:nvPr/>
        </p:nvSpPr>
        <p:spPr>
          <a:xfrm>
            <a:off x="6023729" y="3406021"/>
            <a:ext cx="23619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Avg Purchase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23729" y="3892153"/>
            <a:ext cx="23619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 transaction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3391019" y="5136594"/>
            <a:ext cx="236196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3.75</a:t>
            </a:r>
            <a:endParaRPr lang="en-US" sz="5600" dirty="0"/>
          </a:p>
        </p:txBody>
      </p:sp>
      <p:sp>
        <p:nvSpPr>
          <p:cNvPr id="14" name="Text 11"/>
          <p:cNvSpPr/>
          <p:nvPr/>
        </p:nvSpPr>
        <p:spPr>
          <a:xfrm>
            <a:off x="3391019" y="6122194"/>
            <a:ext cx="23619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Avg Rating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3391019" y="6608326"/>
            <a:ext cx="23619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satisfaction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1629" y="814983"/>
            <a:ext cx="7556897" cy="612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Preparation Journey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51629" y="1706523"/>
            <a:ext cx="186095" cy="232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ela Gothic One Light" pitchFamily="34" charset="0"/>
                <a:ea typeface="Dela Gothic One Light" pitchFamily="34" charset="-122"/>
                <a:cs typeface="Dela Gothic One Light" pitchFamily="34" charset="-120"/>
              </a:rPr>
              <a:t>01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51629" y="1999893"/>
            <a:ext cx="7840742" cy="22860"/>
          </a:xfrm>
          <a:prstGeom prst="rect">
            <a:avLst/>
          </a:prstGeom>
          <a:solidFill>
            <a:srgbClr val="C91313"/>
          </a:solidFill>
          <a:ln/>
        </p:spPr>
      </p:sp>
      <p:sp>
        <p:nvSpPr>
          <p:cNvPr id="6" name="Text 3"/>
          <p:cNvSpPr/>
          <p:nvPr/>
        </p:nvSpPr>
        <p:spPr>
          <a:xfrm>
            <a:off x="651629" y="2138601"/>
            <a:ext cx="390072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Loading &amp; Exploration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51629" y="2556510"/>
            <a:ext cx="7840742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dataset, checked structure with pandas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51629" y="3180040"/>
            <a:ext cx="186095" cy="232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ela Gothic One Light" pitchFamily="34" charset="0"/>
                <a:ea typeface="Dela Gothic One Light" pitchFamily="34" charset="-122"/>
                <a:cs typeface="Dela Gothic One Light" pitchFamily="34" charset="-120"/>
              </a:rPr>
              <a:t>02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51629" y="3473410"/>
            <a:ext cx="7840742" cy="22860"/>
          </a:xfrm>
          <a:prstGeom prst="rect">
            <a:avLst/>
          </a:prstGeom>
          <a:solidFill>
            <a:srgbClr val="C91313"/>
          </a:solidFill>
          <a:ln/>
        </p:spPr>
      </p:sp>
      <p:sp>
        <p:nvSpPr>
          <p:cNvPr id="10" name="Text 7"/>
          <p:cNvSpPr/>
          <p:nvPr/>
        </p:nvSpPr>
        <p:spPr>
          <a:xfrm>
            <a:off x="651629" y="3612118"/>
            <a:ext cx="3214568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Missing Data Handling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651629" y="4030027"/>
            <a:ext cx="7840742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37 missing review ratings using category medians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51629" y="4653558"/>
            <a:ext cx="186095" cy="232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ela Gothic One Light" pitchFamily="34" charset="0"/>
                <a:ea typeface="Dela Gothic One Light" pitchFamily="34" charset="-122"/>
                <a:cs typeface="Dela Gothic One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51629" y="4946928"/>
            <a:ext cx="7840742" cy="22860"/>
          </a:xfrm>
          <a:prstGeom prst="rect">
            <a:avLst/>
          </a:prstGeom>
          <a:solidFill>
            <a:srgbClr val="C91313"/>
          </a:solidFill>
          <a:ln/>
        </p:spPr>
      </p:sp>
      <p:sp>
        <p:nvSpPr>
          <p:cNvPr id="14" name="Text 11"/>
          <p:cNvSpPr/>
          <p:nvPr/>
        </p:nvSpPr>
        <p:spPr>
          <a:xfrm>
            <a:off x="651629" y="5085636"/>
            <a:ext cx="298037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Feature Engineering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51629" y="5503545"/>
            <a:ext cx="7840742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 groups and purchase frequency metrics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51629" y="6127075"/>
            <a:ext cx="186095" cy="232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ela Gothic One Light" pitchFamily="34" charset="0"/>
                <a:ea typeface="Dela Gothic One Light" pitchFamily="34" charset="-122"/>
                <a:cs typeface="Dela Gothic One Light" pitchFamily="34" charset="-120"/>
              </a:rPr>
              <a:t>04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651629" y="6420445"/>
            <a:ext cx="7840742" cy="22860"/>
          </a:xfrm>
          <a:prstGeom prst="rect">
            <a:avLst/>
          </a:prstGeom>
          <a:solidFill>
            <a:srgbClr val="C91313"/>
          </a:solidFill>
          <a:ln/>
        </p:spPr>
      </p:sp>
      <p:sp>
        <p:nvSpPr>
          <p:cNvPr id="18" name="Text 15"/>
          <p:cNvSpPr/>
          <p:nvPr/>
        </p:nvSpPr>
        <p:spPr>
          <a:xfrm>
            <a:off x="651629" y="6559153"/>
            <a:ext cx="3158252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Database Integration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651629" y="6977063"/>
            <a:ext cx="7840742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to PostgreSQL for advanced analysis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037397"/>
            <a:ext cx="584894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Revenue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291602"/>
            <a:ext cx="3549372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Gender Revenue Split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4220647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C913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 customers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generate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$157,890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vs Female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$75,191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5108972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 shoppers drive 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913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68%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of total revenue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4843939" y="3291602"/>
            <a:ext cx="3549372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Shipping Preferences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43939" y="4220647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$60.48 avg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4843939" y="4762262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Standard: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$58.46 avg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4843939" y="5303877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Premium shipping correlates with higher spend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46942"/>
            <a:ext cx="834187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Customer Segmentation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36288" y="403300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Loyal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519136"/>
            <a:ext cx="38286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3,116 customers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995743"/>
            <a:ext cx="38286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80% of customer base</a:t>
            </a:r>
            <a:endParaRPr lang="en-US" sz="17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6586" y="4525625"/>
            <a:ext cx="324088" cy="32408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4932" y="280439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4932" y="3290530"/>
            <a:ext cx="39371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701 customers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9934932" y="3767137"/>
            <a:ext cx="39371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18% showing repeat behavior</a:t>
            </a:r>
            <a:endParaRPr lang="en-US" sz="17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56173" y="3134380"/>
            <a:ext cx="324088" cy="32408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934932" y="526172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New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934932" y="5747861"/>
            <a:ext cx="39371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83 customers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9934932" y="6224468"/>
            <a:ext cx="39371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2% first-time buyers</a:t>
            </a:r>
            <a:endParaRPr lang="en-US" sz="17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6173" y="5916870"/>
            <a:ext cx="324088" cy="3240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367677"/>
            <a:ext cx="746176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Subscription Analysis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3513653"/>
            <a:ext cx="4226838" cy="1757839"/>
          </a:xfrm>
          <a:prstGeom prst="roundRect">
            <a:avLst>
              <a:gd name="adj" fmla="val 517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82504" y="3737848"/>
            <a:ext cx="307621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Subscription Rate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982504" y="4223980"/>
            <a:ext cx="37784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27%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subscribed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982504" y="4700588"/>
            <a:ext cx="37784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73%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non-subscribers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5201722" y="3513653"/>
            <a:ext cx="4226838" cy="1757839"/>
          </a:xfrm>
          <a:prstGeom prst="roundRect">
            <a:avLst>
              <a:gd name="adj" fmla="val 517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25916" y="3737848"/>
            <a:ext cx="318135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Spending Patterns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25916" y="4223980"/>
            <a:ext cx="37784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Subscribers: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$59.49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avg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5425916" y="4700588"/>
            <a:ext cx="37784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Non-subscribers: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$59.87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avg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9645134" y="3513653"/>
            <a:ext cx="4226957" cy="1757839"/>
          </a:xfrm>
          <a:prstGeom prst="roundRect">
            <a:avLst>
              <a:gd name="adj" fmla="val 517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869329" y="37378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Repeat Buyers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869329" y="4223980"/>
            <a:ext cx="377856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958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subscribers with 5+ purchases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9869329" y="4700588"/>
            <a:ext cx="377856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2,518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non-subscribers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58309" y="551521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Opportunity: Convert high-frequency buyers to subscribers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88087"/>
            <a:ext cx="737735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Product Performance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142292"/>
            <a:ext cx="344185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Top-Rated Products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2715101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Font typeface="+mj-lt"/>
              <a:buAutoNum type="arabicPeriod" startAt="1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Gloves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- 3.86 rating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3137535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Font typeface="+mj-lt"/>
              <a:buAutoNum type="arabicPeriod" startAt="2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Sandals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- 3.84 rating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3559969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Font typeface="+mj-lt"/>
              <a:buAutoNum type="arabicPeriod" startAt="3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Boots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- 3.82 rating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3982402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Font typeface="+mj-lt"/>
              <a:buAutoNum type="arabicPeriod" startAt="4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Hat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- 3.80 rating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309" y="4404836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Font typeface="+mj-lt"/>
              <a:buAutoNum type="arabicPeriod" startAt="5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Skirt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- 3.78 rating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309" y="4968121"/>
            <a:ext cx="459795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Discount-Dependent Items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8309" y="5540931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C913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Hat: 50% discounted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309" y="5963364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Sneakers: 49.66%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8309" y="6385798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Coat: 49.07%</a:t>
            </a:r>
            <a:endParaRPr lang="en-US" sz="170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1357" y="2169438"/>
            <a:ext cx="4928235" cy="49282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842730"/>
            <a:ext cx="1002125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Category Revenue Breakdown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3096935"/>
            <a:ext cx="5529620" cy="270748"/>
          </a:xfrm>
          <a:prstGeom prst="roundRect">
            <a:avLst>
              <a:gd name="adj" fmla="val 3361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58309" y="3096935"/>
            <a:ext cx="2377678" cy="270748"/>
          </a:xfrm>
          <a:prstGeom prst="roundRect">
            <a:avLst>
              <a:gd name="adj" fmla="val 33610"/>
            </a:avLst>
          </a:prstGeom>
          <a:solidFill>
            <a:srgbClr val="C91313"/>
          </a:solidFill>
          <a:ln/>
        </p:spPr>
      </p:sp>
      <p:sp>
        <p:nvSpPr>
          <p:cNvPr id="5" name="Text 3"/>
          <p:cNvSpPr/>
          <p:nvPr/>
        </p:nvSpPr>
        <p:spPr>
          <a:xfrm>
            <a:off x="6450330" y="3096935"/>
            <a:ext cx="729496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43%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758309" y="363831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Clothing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8309" y="4124444"/>
            <a:ext cx="64215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Largest revenue driver at $100K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450574" y="3096935"/>
            <a:ext cx="5633085" cy="270748"/>
          </a:xfrm>
          <a:prstGeom prst="roundRect">
            <a:avLst>
              <a:gd name="adj" fmla="val 3361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450574" y="3096935"/>
            <a:ext cx="1182886" cy="270748"/>
          </a:xfrm>
          <a:prstGeom prst="roundRect">
            <a:avLst>
              <a:gd name="adj" fmla="val 33610"/>
            </a:avLst>
          </a:prstGeom>
          <a:solidFill>
            <a:srgbClr val="C91313"/>
          </a:solidFill>
          <a:ln/>
        </p:spPr>
      </p:sp>
      <p:sp>
        <p:nvSpPr>
          <p:cNvPr id="10" name="Text 8"/>
          <p:cNvSpPr/>
          <p:nvPr/>
        </p:nvSpPr>
        <p:spPr>
          <a:xfrm>
            <a:off x="13246060" y="3096935"/>
            <a:ext cx="626031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21%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7450574" y="363831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Accessories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450574" y="4124444"/>
            <a:ext cx="64215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performer at $50K</a:t>
            </a:r>
            <a:endParaRPr lang="en-US" sz="1700" dirty="0"/>
          </a:p>
        </p:txBody>
      </p:sp>
      <p:sp>
        <p:nvSpPr>
          <p:cNvPr id="13" name="Shape 11"/>
          <p:cNvSpPr/>
          <p:nvPr/>
        </p:nvSpPr>
        <p:spPr>
          <a:xfrm>
            <a:off x="758309" y="5012650"/>
            <a:ext cx="5768221" cy="270748"/>
          </a:xfrm>
          <a:prstGeom prst="roundRect">
            <a:avLst>
              <a:gd name="adj" fmla="val 3361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758309" y="5012650"/>
            <a:ext cx="230624" cy="270748"/>
          </a:xfrm>
          <a:prstGeom prst="roundRect">
            <a:avLst>
              <a:gd name="adj" fmla="val 39457"/>
            </a:avLst>
          </a:prstGeom>
          <a:solidFill>
            <a:srgbClr val="C91313"/>
          </a:solidFill>
          <a:ln/>
        </p:spPr>
      </p:sp>
      <p:sp>
        <p:nvSpPr>
          <p:cNvPr id="15" name="Text 13"/>
          <p:cNvSpPr/>
          <p:nvPr/>
        </p:nvSpPr>
        <p:spPr>
          <a:xfrm>
            <a:off x="6688931" y="5012650"/>
            <a:ext cx="49089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4%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758309" y="555402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Footwear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58309" y="6040160"/>
            <a:ext cx="64215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Growing segment at $10K</a:t>
            </a:r>
            <a:endParaRPr lang="en-US" sz="1700" dirty="0"/>
          </a:p>
        </p:txBody>
      </p:sp>
      <p:sp>
        <p:nvSpPr>
          <p:cNvPr id="18" name="Shape 16"/>
          <p:cNvSpPr/>
          <p:nvPr/>
        </p:nvSpPr>
        <p:spPr>
          <a:xfrm>
            <a:off x="7450574" y="5012650"/>
            <a:ext cx="5792272" cy="270748"/>
          </a:xfrm>
          <a:prstGeom prst="roundRect">
            <a:avLst>
              <a:gd name="adj" fmla="val 3361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7450574" y="5012650"/>
            <a:ext cx="115729" cy="270748"/>
          </a:xfrm>
          <a:prstGeom prst="roundRect">
            <a:avLst>
              <a:gd name="adj" fmla="val 78630"/>
            </a:avLst>
          </a:prstGeom>
          <a:solidFill>
            <a:srgbClr val="C91313"/>
          </a:solidFill>
          <a:ln/>
        </p:spPr>
      </p:sp>
      <p:sp>
        <p:nvSpPr>
          <p:cNvPr id="20" name="Text 18"/>
          <p:cNvSpPr/>
          <p:nvPr/>
        </p:nvSpPr>
        <p:spPr>
          <a:xfrm>
            <a:off x="13405247" y="5012650"/>
            <a:ext cx="466844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2%</a:t>
            </a:r>
            <a:endParaRPr lang="en-US" sz="2100" dirty="0"/>
          </a:p>
        </p:txBody>
      </p:sp>
      <p:sp>
        <p:nvSpPr>
          <p:cNvPr id="21" name="Text 19"/>
          <p:cNvSpPr/>
          <p:nvPr/>
        </p:nvSpPr>
        <p:spPr>
          <a:xfrm>
            <a:off x="7450574" y="555402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Outerwear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50574" y="6040160"/>
            <a:ext cx="64215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Seasonal opportunity at $5K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09149"/>
            <a:ext cx="655415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Age Group Insights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1955125"/>
            <a:ext cx="6448544" cy="2624376"/>
          </a:xfrm>
          <a:prstGeom prst="roundRect">
            <a:avLst>
              <a:gd name="adj" fmla="val 346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82504" y="2179320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C91313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217" y="2358033"/>
            <a:ext cx="292418" cy="29241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82504" y="304585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Young Adult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82504" y="3531989"/>
            <a:ext cx="600015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$62,143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revenue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982504" y="4008596"/>
            <a:ext cx="600015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spending group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7423428" y="1955125"/>
            <a:ext cx="6448663" cy="2624376"/>
          </a:xfrm>
          <a:prstGeom prst="roundRect">
            <a:avLst>
              <a:gd name="adj" fmla="val 346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647623" y="2179320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C91313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26335" y="2358033"/>
            <a:ext cx="292418" cy="29241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47623" y="304585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Middle-aged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7647623" y="3531989"/>
            <a:ext cx="60002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$59,197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revenue</a:t>
            </a:r>
            <a:endParaRPr lang="en-US" sz="1700" dirty="0"/>
          </a:p>
        </p:txBody>
      </p:sp>
      <p:sp>
        <p:nvSpPr>
          <p:cNvPr id="14" name="Text 10"/>
          <p:cNvSpPr/>
          <p:nvPr/>
        </p:nvSpPr>
        <p:spPr>
          <a:xfrm>
            <a:off x="7647623" y="4008596"/>
            <a:ext cx="60002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Consistent buyers</a:t>
            </a:r>
            <a:endParaRPr lang="en-US" sz="1700" dirty="0"/>
          </a:p>
        </p:txBody>
      </p:sp>
      <p:sp>
        <p:nvSpPr>
          <p:cNvPr id="15" name="Shape 11"/>
          <p:cNvSpPr/>
          <p:nvPr/>
        </p:nvSpPr>
        <p:spPr>
          <a:xfrm>
            <a:off x="758309" y="4796076"/>
            <a:ext cx="6448544" cy="2624376"/>
          </a:xfrm>
          <a:prstGeom prst="roundRect">
            <a:avLst>
              <a:gd name="adj" fmla="val 346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6" name="Shape 12"/>
          <p:cNvSpPr/>
          <p:nvPr/>
        </p:nvSpPr>
        <p:spPr>
          <a:xfrm>
            <a:off x="982504" y="5020270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C91313"/>
          </a:solidFill>
          <a:ln/>
        </p:spPr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1217" y="5198983"/>
            <a:ext cx="292418" cy="292418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982504" y="588680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Adult</a:t>
            </a:r>
            <a:endParaRPr lang="en-US" sz="2200" dirty="0"/>
          </a:p>
        </p:txBody>
      </p:sp>
      <p:sp>
        <p:nvSpPr>
          <p:cNvPr id="19" name="Text 14"/>
          <p:cNvSpPr/>
          <p:nvPr/>
        </p:nvSpPr>
        <p:spPr>
          <a:xfrm>
            <a:off x="982504" y="6372939"/>
            <a:ext cx="600015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$55,978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revenue</a:t>
            </a:r>
            <a:endParaRPr lang="en-US" sz="1700" dirty="0"/>
          </a:p>
        </p:txBody>
      </p:sp>
      <p:sp>
        <p:nvSpPr>
          <p:cNvPr id="20" name="Text 15"/>
          <p:cNvSpPr/>
          <p:nvPr/>
        </p:nvSpPr>
        <p:spPr>
          <a:xfrm>
            <a:off x="982504" y="6849547"/>
            <a:ext cx="600015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Stable segment</a:t>
            </a:r>
            <a:endParaRPr lang="en-US" sz="1700" dirty="0"/>
          </a:p>
        </p:txBody>
      </p:sp>
      <p:sp>
        <p:nvSpPr>
          <p:cNvPr id="21" name="Shape 16"/>
          <p:cNvSpPr/>
          <p:nvPr/>
        </p:nvSpPr>
        <p:spPr>
          <a:xfrm>
            <a:off x="7423428" y="4796076"/>
            <a:ext cx="6448663" cy="2624376"/>
          </a:xfrm>
          <a:prstGeom prst="roundRect">
            <a:avLst>
              <a:gd name="adj" fmla="val 346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22" name="Shape 17"/>
          <p:cNvSpPr/>
          <p:nvPr/>
        </p:nvSpPr>
        <p:spPr>
          <a:xfrm>
            <a:off x="7647623" y="5020270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C91313"/>
          </a:solidFill>
          <a:ln/>
        </p:spPr>
      </p:sp>
      <p:pic>
        <p:nvPicPr>
          <p:cNvPr id="23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26335" y="5198983"/>
            <a:ext cx="292418" cy="292418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7647623" y="588680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Senior</a:t>
            </a:r>
            <a:endParaRPr lang="en-US" sz="2200" dirty="0"/>
          </a:p>
        </p:txBody>
      </p:sp>
      <p:sp>
        <p:nvSpPr>
          <p:cNvPr id="25" name="Text 19"/>
          <p:cNvSpPr/>
          <p:nvPr/>
        </p:nvSpPr>
        <p:spPr>
          <a:xfrm>
            <a:off x="7647623" y="6372939"/>
            <a:ext cx="60002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$55,763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revenue</a:t>
            </a:r>
            <a:endParaRPr lang="en-US" sz="1700" dirty="0"/>
          </a:p>
        </p:txBody>
      </p:sp>
      <p:sp>
        <p:nvSpPr>
          <p:cNvPr id="26" name="Text 20"/>
          <p:cNvSpPr/>
          <p:nvPr/>
        </p:nvSpPr>
        <p:spPr>
          <a:xfrm>
            <a:off x="7647623" y="6849547"/>
            <a:ext cx="60002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Untapped potential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2025-11-17T06:34:19Z</dcterms:created>
  <dcterms:modified xsi:type="dcterms:W3CDTF">2025-11-17T06:34:19Z</dcterms:modified>
</cp:coreProperties>
</file>